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84" r:id="rId2"/>
    <p:sldId id="282" r:id="rId3"/>
    <p:sldId id="271" r:id="rId4"/>
    <p:sldId id="279" r:id="rId5"/>
    <p:sldId id="256" r:id="rId6"/>
    <p:sldId id="296" r:id="rId7"/>
    <p:sldId id="313" r:id="rId8"/>
    <p:sldId id="308" r:id="rId9"/>
    <p:sldId id="309" r:id="rId10"/>
    <p:sldId id="310" r:id="rId11"/>
    <p:sldId id="333" r:id="rId12"/>
    <p:sldId id="314" r:id="rId13"/>
    <p:sldId id="312" r:id="rId14"/>
    <p:sldId id="316" r:id="rId15"/>
    <p:sldId id="317" r:id="rId16"/>
    <p:sldId id="315" r:id="rId17"/>
    <p:sldId id="311" r:id="rId18"/>
    <p:sldId id="298" r:id="rId19"/>
    <p:sldId id="321" r:id="rId20"/>
    <p:sldId id="319" r:id="rId21"/>
    <p:sldId id="322" r:id="rId22"/>
    <p:sldId id="323" r:id="rId23"/>
    <p:sldId id="281" r:id="rId24"/>
    <p:sldId id="320" r:id="rId25"/>
    <p:sldId id="324" r:id="rId26"/>
    <p:sldId id="332" r:id="rId27"/>
    <p:sldId id="335" r:id="rId28"/>
    <p:sldId id="325" r:id="rId29"/>
    <p:sldId id="326" r:id="rId30"/>
    <p:sldId id="327" r:id="rId31"/>
    <p:sldId id="328" r:id="rId32"/>
    <p:sldId id="330" r:id="rId33"/>
    <p:sldId id="331" r:id="rId34"/>
    <p:sldId id="337" r:id="rId35"/>
    <p:sldId id="339" r:id="rId36"/>
    <p:sldId id="305" r:id="rId37"/>
    <p:sldId id="33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F5EF6-792A-447B-80B0-29831FB4D78B}" v="6" dt="2023-08-22T11:50:50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4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AD339-C121-4089-A0B1-2532362970D6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101B-1CB4-47E9-B77F-E3BB5A63D62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Fork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101B-1CB4-47E9-B77F-E3BB5A63D62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86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101B-1CB4-47E9-B77F-E3BB5A63D62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56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4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46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10984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394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4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2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st.github.com/starred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369277" y="516835"/>
            <a:ext cx="2313633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ln w="19050" cap="rnd" cmpd="sng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 Web Transactionnelle</a:t>
            </a:r>
            <a:endParaRPr lang="en-US" sz="2600">
              <a:ln w="19050" cap="rnd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69278" y="2653800"/>
            <a:ext cx="2313633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 vs GitHub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Repositories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Branches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GitKraken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6512" y="3084847"/>
            <a:ext cx="5098562" cy="6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E7A910-F82D-4D7D-B5E4-B6694081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9144000" cy="50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AB973F-4739-4987-BA4A-71BB24A2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14" y="2109952"/>
            <a:ext cx="4228571" cy="263809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A89238-38DF-CF2D-9C3A-207BE24BC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Donner des accès</a:t>
            </a:r>
          </a:p>
        </p:txBody>
      </p:sp>
    </p:spTree>
    <p:extLst>
      <p:ext uri="{BB962C8B-B14F-4D97-AF65-F5344CB8AC3E}">
        <p14:creationId xmlns:p14="http://schemas.microsoft.com/office/powerpoint/2010/main" val="10001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0FBD3-99A0-459D-99E0-DB079AE0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Fichier .</a:t>
            </a:r>
            <a:r>
              <a:rPr lang="fr-CA" err="1"/>
              <a:t>gitignore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A71B9A-9A28-4787-A749-D8C7C7E3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CA" dirty="0"/>
              <a:t>Dossiers/Fichiers locaux exclus du repository en ligne.</a:t>
            </a:r>
          </a:p>
          <a:p>
            <a:pPr algn="l"/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ECE7C7-3075-F1C0-E895-E10FD3A02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Logs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Configuration locale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etc.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CC6623-DF9E-4399-82CE-FB137298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43" y="1706880"/>
            <a:ext cx="4436687" cy="4419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248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err="1">
                <a:solidFill>
                  <a:schemeClr val="accent2"/>
                </a:solidFill>
              </a:rPr>
              <a:t>GitKraken</a:t>
            </a:r>
            <a:br>
              <a:rPr lang="en-US" sz="2800" b="1">
                <a:solidFill>
                  <a:schemeClr val="accent2"/>
                </a:solidFill>
              </a:rPr>
            </a:br>
            <a:r>
              <a:rPr lang="en-US" sz="2800" b="1">
                <a:solidFill>
                  <a:schemeClr val="tx1"/>
                </a:solidFill>
              </a:rPr>
              <a:t>Cloner un repo.</a:t>
            </a:r>
          </a:p>
          <a:p>
            <a:pPr algn="ctr"/>
            <a:r>
              <a:rPr lang="en-US" sz="2800" b="1">
                <a:solidFill>
                  <a:schemeClr val="tx1"/>
                </a:solidFill>
              </a:rPr>
              <a:t>Commit et </a:t>
            </a:r>
            <a:r>
              <a:rPr lang="en-US" sz="2800" b="1" err="1">
                <a:solidFill>
                  <a:schemeClr val="tx1"/>
                </a:solidFill>
              </a:rPr>
              <a:t>commentaires</a:t>
            </a:r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2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84158-2DD6-4974-BDAB-1E4A03F8B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1910"/>
          </a:xfrm>
        </p:spPr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GitKraken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44735A-C6BB-419A-BDAC-821BC1D3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EF1AE-2CD6-4B84-9B85-CA0963315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>
                <a:solidFill>
                  <a:schemeClr val="accent2"/>
                </a:solidFill>
              </a:rPr>
              <a:t>Clone: URL</a:t>
            </a:r>
            <a:endParaRPr lang="en-CA">
              <a:solidFill>
                <a:schemeClr val="accent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29E320-58E4-4D58-83D6-48C16F93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6" y="1362643"/>
            <a:ext cx="7639223" cy="2330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CA30BA-2876-453C-A853-DCF1C830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3810000"/>
            <a:ext cx="8223738" cy="23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EF1AE-2CD6-4B84-9B85-CA0963315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>
                <a:solidFill>
                  <a:schemeClr val="accent2"/>
                </a:solidFill>
              </a:rPr>
              <a:t>Clone: GitHub</a:t>
            </a:r>
            <a:endParaRPr lang="en-CA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613EA2-3353-4A67-BCC7-6CA3C908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27055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C786C16-9B9D-48E8-A648-0D6BE25656F8}"/>
              </a:ext>
            </a:extLst>
          </p:cNvPr>
          <p:cNvSpPr txBox="1"/>
          <p:nvPr/>
        </p:nvSpPr>
        <p:spPr>
          <a:xfrm>
            <a:off x="2131633" y="4572000"/>
            <a:ext cx="495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Seulement si connecté(e) dans </a:t>
            </a:r>
            <a:r>
              <a:rPr lang="fr-CA" err="1"/>
              <a:t>GitKraken</a:t>
            </a:r>
            <a:r>
              <a:rPr lang="fr-CA"/>
              <a:t> à GitHub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771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44DA1-B5E4-4962-AA58-F8C1A2F90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Modifications</a:t>
            </a:r>
            <a:endParaRPr lang="en-CA" dirty="0"/>
          </a:p>
        </p:txBody>
      </p:sp>
      <p:sp>
        <p:nvSpPr>
          <p:cNvPr id="4" name="Nuage 3">
            <a:extLst>
              <a:ext uri="{FF2B5EF4-FFF2-40B4-BE49-F238E27FC236}">
                <a16:creationId xmlns:a16="http://schemas.microsoft.com/office/drawing/2014/main" id="{F0B49196-6D6F-4595-8263-82ACDB6660B8}"/>
              </a:ext>
            </a:extLst>
          </p:cNvPr>
          <p:cNvSpPr/>
          <p:nvPr/>
        </p:nvSpPr>
        <p:spPr>
          <a:xfrm>
            <a:off x="3657600" y="1447800"/>
            <a:ext cx="2209800" cy="1371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chemeClr val="accent5"/>
                </a:solidFill>
              </a:rPr>
              <a:t>Repo</a:t>
            </a:r>
          </a:p>
          <a:p>
            <a:pPr algn="ctr"/>
            <a:r>
              <a:rPr lang="fr-CA">
                <a:solidFill>
                  <a:schemeClr val="accent5"/>
                </a:solidFill>
              </a:rPr>
              <a:t>Principal</a:t>
            </a:r>
          </a:p>
          <a:p>
            <a:pPr algn="ctr"/>
            <a:r>
              <a:rPr lang="fr-CA">
                <a:solidFill>
                  <a:schemeClr val="accent5"/>
                </a:solidFill>
              </a:rPr>
              <a:t>Distant</a:t>
            </a:r>
            <a:endParaRPr lang="en-CA">
              <a:solidFill>
                <a:schemeClr val="accent5"/>
              </a:solidFill>
            </a:endParaRP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59583D5B-A512-447D-97F8-83EED4995C14}"/>
              </a:ext>
            </a:extLst>
          </p:cNvPr>
          <p:cNvSpPr/>
          <p:nvPr/>
        </p:nvSpPr>
        <p:spPr>
          <a:xfrm>
            <a:off x="1091381" y="2411310"/>
            <a:ext cx="1371600" cy="147002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Repo</a:t>
            </a:r>
          </a:p>
          <a:p>
            <a:pPr algn="ctr"/>
            <a:r>
              <a:rPr lang="fr-CA"/>
              <a:t>Local</a:t>
            </a:r>
          </a:p>
          <a:p>
            <a:pPr algn="ctr"/>
            <a:r>
              <a:rPr lang="fr-CA"/>
              <a:t>Le vôtre</a:t>
            </a:r>
            <a:endParaRPr lang="en-CA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C9E795DD-4C94-4EEC-A899-72A7B91B0562}"/>
              </a:ext>
            </a:extLst>
          </p:cNvPr>
          <p:cNvSpPr/>
          <p:nvPr/>
        </p:nvSpPr>
        <p:spPr>
          <a:xfrm>
            <a:off x="6785487" y="2542868"/>
            <a:ext cx="1371600" cy="147002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Repo</a:t>
            </a:r>
          </a:p>
          <a:p>
            <a:pPr algn="ctr"/>
            <a:r>
              <a:rPr lang="fr-CA"/>
              <a:t>Local</a:t>
            </a:r>
          </a:p>
          <a:p>
            <a:pPr algn="ctr"/>
            <a:r>
              <a:rPr lang="fr-CA"/>
              <a:t>Coéquipier</a:t>
            </a:r>
            <a:endParaRPr lang="en-CA"/>
          </a:p>
        </p:txBody>
      </p:sp>
      <p:sp>
        <p:nvSpPr>
          <p:cNvPr id="7" name="Rectangle : en biseau 6">
            <a:extLst>
              <a:ext uri="{FF2B5EF4-FFF2-40B4-BE49-F238E27FC236}">
                <a16:creationId xmlns:a16="http://schemas.microsoft.com/office/drawing/2014/main" id="{9AC3F064-F7E3-46A9-928E-F4B6AB2CB374}"/>
              </a:ext>
            </a:extLst>
          </p:cNvPr>
          <p:cNvSpPr/>
          <p:nvPr/>
        </p:nvSpPr>
        <p:spPr>
          <a:xfrm>
            <a:off x="879987" y="5218436"/>
            <a:ext cx="1600200" cy="914400"/>
          </a:xfrm>
          <a:prstGeom prst="beve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/>
              <a:t>Gitkraken</a:t>
            </a:r>
            <a:endParaRPr lang="en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FBC89C5-CB84-4A2A-AAF9-C2508626FFC2}"/>
              </a:ext>
            </a:extLst>
          </p:cNvPr>
          <p:cNvCxnSpPr>
            <a:cxnSpLocks/>
            <a:stCxn id="7" idx="6"/>
            <a:endCxn id="5" idx="3"/>
          </p:cNvCxnSpPr>
          <p:nvPr/>
        </p:nvCxnSpPr>
        <p:spPr>
          <a:xfrm flipV="1">
            <a:off x="1680087" y="3881335"/>
            <a:ext cx="97094" cy="13371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39E4CFF-1B65-489E-BF95-2D40A02A59B4}"/>
              </a:ext>
            </a:extLst>
          </p:cNvPr>
          <p:cNvCxnSpPr>
            <a:cxnSpLocks/>
            <a:stCxn id="5" idx="1"/>
            <a:endCxn id="4" idx="2"/>
          </p:cNvCxnSpPr>
          <p:nvPr/>
        </p:nvCxnSpPr>
        <p:spPr>
          <a:xfrm flipV="1">
            <a:off x="1777181" y="2133600"/>
            <a:ext cx="1887273" cy="27771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A6B971F-FEE2-411C-B299-6A580532E9A1}"/>
              </a:ext>
            </a:extLst>
          </p:cNvPr>
          <p:cNvCxnSpPr>
            <a:cxnSpLocks/>
            <a:stCxn id="6" idx="1"/>
            <a:endCxn id="4" idx="0"/>
          </p:cNvCxnSpPr>
          <p:nvPr/>
        </p:nvCxnSpPr>
        <p:spPr>
          <a:xfrm flipH="1" flipV="1">
            <a:off x="5865559" y="2133600"/>
            <a:ext cx="1605728" cy="409268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346022-3BDC-4CC4-A99B-08B5431E848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562600" y="2411310"/>
            <a:ext cx="1222887" cy="8665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08D9814-0636-4DEC-90C5-DD172B4C2D98}"/>
              </a:ext>
            </a:extLst>
          </p:cNvPr>
          <p:cNvCxnSpPr>
            <a:cxnSpLocks/>
            <a:endCxn id="5" idx="4"/>
          </p:cNvCxnSpPr>
          <p:nvPr/>
        </p:nvCxnSpPr>
        <p:spPr>
          <a:xfrm flipH="1">
            <a:off x="2462981" y="2411310"/>
            <a:ext cx="1347019" cy="7350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EE66DF7-D56D-46AD-A908-B87FEFF46CC2}"/>
              </a:ext>
            </a:extLst>
          </p:cNvPr>
          <p:cNvSpPr txBox="1"/>
          <p:nvPr/>
        </p:nvSpPr>
        <p:spPr>
          <a:xfrm rot="16460716">
            <a:off x="1467489" y="4315262"/>
            <a:ext cx="11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err="1">
                <a:solidFill>
                  <a:schemeClr val="accent1"/>
                </a:solidFill>
              </a:rPr>
              <a:t>Add</a:t>
            </a:r>
            <a:r>
              <a:rPr lang="fr-CA">
                <a:solidFill>
                  <a:schemeClr val="accent1"/>
                </a:solidFill>
              </a:rPr>
              <a:t>, Commit</a:t>
            </a:r>
            <a:endParaRPr lang="en-CA">
              <a:solidFill>
                <a:schemeClr val="accent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AF2831-AA78-47E2-867E-974ABF27710D}"/>
              </a:ext>
            </a:extLst>
          </p:cNvPr>
          <p:cNvSpPr txBox="1"/>
          <p:nvPr/>
        </p:nvSpPr>
        <p:spPr>
          <a:xfrm rot="21078596">
            <a:off x="2124214" y="1916821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chemeClr val="accent5"/>
                </a:solidFill>
              </a:rPr>
              <a:t>Push / Pull</a:t>
            </a:r>
            <a:endParaRPr lang="en-CA">
              <a:solidFill>
                <a:schemeClr val="accent5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830CA3-1F02-497A-9373-E9A399DE3A12}"/>
              </a:ext>
            </a:extLst>
          </p:cNvPr>
          <p:cNvSpPr txBox="1"/>
          <p:nvPr/>
        </p:nvSpPr>
        <p:spPr>
          <a:xfrm rot="890581">
            <a:off x="6091473" y="1998597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chemeClr val="accent5"/>
                </a:solidFill>
              </a:rPr>
              <a:t>Push / Pull</a:t>
            </a:r>
            <a:endParaRPr lang="en-CA">
              <a:solidFill>
                <a:schemeClr val="accent5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77446CA-8906-4050-A57E-084CDB4F30EA}"/>
              </a:ext>
            </a:extLst>
          </p:cNvPr>
          <p:cNvSpPr txBox="1"/>
          <p:nvPr/>
        </p:nvSpPr>
        <p:spPr>
          <a:xfrm rot="19918232">
            <a:off x="2621003" y="2724769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chemeClr val="accent2"/>
                </a:solidFill>
              </a:rPr>
              <a:t>Clone</a:t>
            </a:r>
            <a:endParaRPr lang="en-CA">
              <a:solidFill>
                <a:schemeClr val="accent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2997405-7CAB-4D33-83BD-517B19E1B889}"/>
              </a:ext>
            </a:extLst>
          </p:cNvPr>
          <p:cNvSpPr txBox="1"/>
          <p:nvPr/>
        </p:nvSpPr>
        <p:spPr>
          <a:xfrm rot="2140338">
            <a:off x="5360611" y="2686265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chemeClr val="accent2"/>
                </a:solidFill>
              </a:rPr>
              <a:t>Clone</a:t>
            </a:r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2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4E67983-C5EE-4124-B470-05CBB890C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Modification(s): valider, commenter, commit, push</a:t>
            </a:r>
            <a:endParaRPr lang="en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31FE09A-A97F-4AFF-8F03-19C5AC8E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49655"/>
            <a:ext cx="2116907" cy="1034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C1E3ED-BCC4-4327-9BCD-A1B6E180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77" y="1177984"/>
            <a:ext cx="2343010" cy="4876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EA3961D-A833-44FF-89D3-3BB2C17C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219" y="1136768"/>
            <a:ext cx="2217134" cy="49592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7F58053-9247-4603-95C8-BD6EAE4C6FCC}"/>
              </a:ext>
            </a:extLst>
          </p:cNvPr>
          <p:cNvGrpSpPr/>
          <p:nvPr/>
        </p:nvGrpSpPr>
        <p:grpSpPr>
          <a:xfrm>
            <a:off x="7828362" y="3225301"/>
            <a:ext cx="1123810" cy="466667"/>
            <a:chOff x="990600" y="4648200"/>
            <a:chExt cx="1123810" cy="466667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D740EE21-1F8A-495C-AB1B-A3FD5EFAB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4648200"/>
              <a:ext cx="1123810" cy="46666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776CEA-92CA-41F9-A73F-64B58A9FAA5E}"/>
                </a:ext>
              </a:extLst>
            </p:cNvPr>
            <p:cNvSpPr/>
            <p:nvPr/>
          </p:nvSpPr>
          <p:spPr>
            <a:xfrm>
              <a:off x="1552505" y="4648200"/>
              <a:ext cx="561905" cy="46666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7965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EB7F-3B9A-4D93-8957-6DF6DFE46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Commit: Commentaire </a:t>
            </a:r>
            <a:r>
              <a:rPr lang="fr-CA">
                <a:solidFill>
                  <a:schemeClr val="accent2"/>
                </a:solidFill>
              </a:rPr>
              <a:t>PERTINENT</a:t>
            </a:r>
            <a:r>
              <a:rPr lang="fr-CA"/>
              <a:t>!</a:t>
            </a:r>
            <a:endParaRPr lang="en-CA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18FC2E0D-82C9-41DB-A139-891D9DAED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76446"/>
              </p:ext>
            </p:extLst>
          </p:nvPr>
        </p:nvGraphicFramePr>
        <p:xfrm>
          <a:off x="5333999" y="1828800"/>
          <a:ext cx="3627119" cy="3931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2628632931"/>
                    </a:ext>
                  </a:extLst>
                </a:gridCol>
                <a:gridCol w="2407918">
                  <a:extLst>
                    <a:ext uri="{9D8B030D-6E8A-4147-A177-3AD203B41FA5}">
                      <a16:colId xmlns:a16="http://schemas.microsoft.com/office/drawing/2014/main" val="105230539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Code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err="1"/>
                        <a:t>Summary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670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FCT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Ajout d'une fonctionnalité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226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REFACTOR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Amélioration du code sans ajout de fonctionnalité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926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INIT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Création initiale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4635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DGN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Modification de conception/design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277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COR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Correction bogue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9821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/>
                        <a:t>TEMP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Push du code non terminé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78131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62909B78-7E8C-4C3F-A2BA-7A4324F5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73" y="2301364"/>
            <a:ext cx="3819048" cy="1980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FF4909-74F4-48A7-B67D-D6981A53B954}"/>
              </a:ext>
            </a:extLst>
          </p:cNvPr>
          <p:cNvSpPr txBox="1"/>
          <p:nvPr/>
        </p:nvSpPr>
        <p:spPr>
          <a:xfrm>
            <a:off x="182881" y="2819400"/>
            <a:ext cx="12517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accent3"/>
                </a:solidFill>
              </a:rPr>
              <a:t>Summary</a:t>
            </a:r>
            <a:endParaRPr lang="en-CA">
              <a:solidFill>
                <a:schemeClr val="accent3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C68941-2209-47DE-8A8C-1104C5A44EF1}"/>
              </a:ext>
            </a:extLst>
          </p:cNvPr>
          <p:cNvSpPr txBox="1"/>
          <p:nvPr/>
        </p:nvSpPr>
        <p:spPr>
          <a:xfrm>
            <a:off x="182881" y="3169858"/>
            <a:ext cx="12517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accent3"/>
                </a:solidFill>
              </a:rPr>
              <a:t>Description</a:t>
            </a:r>
            <a:endParaRPr lang="en-CA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2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9DF56-D2A0-465C-A43B-68FD497A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Visuellement: Local, </a:t>
            </a:r>
            <a:r>
              <a:rPr lang="fr-CA" err="1"/>
              <a:t>Remote</a:t>
            </a:r>
            <a:r>
              <a:rPr lang="fr-CA"/>
              <a:t> ou les deux?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6BB167-65CA-407C-9850-B7FFB6B6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248499"/>
            <a:ext cx="4486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D55C8E-EA0C-408E-A867-7C288EE2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55" y="2573277"/>
            <a:ext cx="1066800" cy="14304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01898C-4C6E-483D-877E-74F824DA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7200"/>
            <a:ext cx="38576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courbe vers le bas 5">
            <a:extLst>
              <a:ext uri="{FF2B5EF4-FFF2-40B4-BE49-F238E27FC236}">
                <a16:creationId xmlns:a16="http://schemas.microsoft.com/office/drawing/2014/main" id="{BADEC2CF-CC51-44FA-8ADE-9E5CE092867E}"/>
              </a:ext>
            </a:extLst>
          </p:cNvPr>
          <p:cNvSpPr/>
          <p:nvPr/>
        </p:nvSpPr>
        <p:spPr>
          <a:xfrm>
            <a:off x="4610100" y="2073275"/>
            <a:ext cx="1181100" cy="500002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id="{8E5F769D-8B55-48E6-8082-EDD6664CD0A1}"/>
              </a:ext>
            </a:extLst>
          </p:cNvPr>
          <p:cNvSpPr/>
          <p:nvPr/>
        </p:nvSpPr>
        <p:spPr>
          <a:xfrm>
            <a:off x="4152900" y="3200400"/>
            <a:ext cx="914399" cy="213360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4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</a:rPr>
              <a:t>Git et GitHub</a:t>
            </a:r>
            <a:br>
              <a:rPr lang="en-US" sz="2800" b="1">
                <a:solidFill>
                  <a:schemeClr val="accent2"/>
                </a:solidFill>
              </a:rPr>
            </a:br>
            <a:r>
              <a:rPr lang="en-US" sz="2800" b="1" err="1">
                <a:solidFill>
                  <a:schemeClr val="tx1"/>
                </a:solidFill>
              </a:rPr>
              <a:t>Gestionnaire</a:t>
            </a:r>
            <a:r>
              <a:rPr lang="en-US" sz="2800" b="1">
                <a:solidFill>
                  <a:schemeClr val="tx1"/>
                </a:solidFill>
              </a:rPr>
              <a:t> de code source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22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A1A00-BCE5-4357-BB3E-8E7471E05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Le mantra du </a:t>
            </a:r>
            <a:r>
              <a:rPr lang="en-CA" err="1"/>
              <a:t>cours</a:t>
            </a:r>
            <a:r>
              <a:rPr lang="en-CA"/>
              <a:t>:</a:t>
            </a:r>
          </a:p>
        </p:txBody>
      </p:sp>
      <p:pic>
        <p:nvPicPr>
          <p:cNvPr id="4" name="construction_guy">
            <a:extLst>
              <a:ext uri="{FF2B5EF4-FFF2-40B4-BE49-F238E27FC236}">
                <a16:creationId xmlns:a16="http://schemas.microsoft.com/office/drawing/2014/main" id="{576A5282-93BA-4CAF-B38F-FEE77AA8A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55" y="2514600"/>
            <a:ext cx="3369468" cy="4492623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B0D89942-7D46-4F16-A8AB-A900A9B97393}"/>
              </a:ext>
            </a:extLst>
          </p:cNvPr>
          <p:cNvSpPr/>
          <p:nvPr/>
        </p:nvSpPr>
        <p:spPr>
          <a:xfrm>
            <a:off x="4800600" y="1828800"/>
            <a:ext cx="2971800" cy="1470024"/>
          </a:xfrm>
          <a:prstGeom prst="wedgeEllipseCallout">
            <a:avLst>
              <a:gd name="adj1" fmla="val -100993"/>
              <a:gd name="adj2" fmla="val 4947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Comment,</a:t>
            </a:r>
          </a:p>
          <a:p>
            <a:pPr algn="ctr"/>
            <a:r>
              <a:rPr lang="en-CA"/>
              <a:t>Commit,</a:t>
            </a:r>
          </a:p>
          <a:p>
            <a:pPr algn="ctr"/>
            <a:r>
              <a:rPr lang="en-CA"/>
              <a:t>Push!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6FDBA2-A485-4F50-9677-F557257BFA14}"/>
              </a:ext>
            </a:extLst>
          </p:cNvPr>
          <p:cNvSpPr txBox="1"/>
          <p:nvPr/>
        </p:nvSpPr>
        <p:spPr>
          <a:xfrm>
            <a:off x="4773560" y="4114800"/>
            <a:ext cx="3913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>
                <a:solidFill>
                  <a:schemeClr val="accent3"/>
                </a:solidFill>
              </a:rPr>
              <a:t>AVANT</a:t>
            </a:r>
            <a:r>
              <a:rPr lang="en-CA" sz="2000"/>
              <a:t> de </a:t>
            </a:r>
            <a:r>
              <a:rPr lang="en-CA" sz="2000" err="1"/>
              <a:t>fermer</a:t>
            </a:r>
            <a:r>
              <a:rPr lang="en-CA" sz="2000"/>
              <a:t> </a:t>
            </a:r>
            <a:r>
              <a:rPr lang="en-CA" sz="2000" err="1"/>
              <a:t>votre</a:t>
            </a:r>
            <a:r>
              <a:rPr lang="en-CA" sz="2000"/>
              <a:t> session!</a:t>
            </a:r>
          </a:p>
        </p:txBody>
      </p:sp>
    </p:spTree>
    <p:extLst>
      <p:ext uri="{BB962C8B-B14F-4D97-AF65-F5344CB8AC3E}">
        <p14:creationId xmlns:p14="http://schemas.microsoft.com/office/powerpoint/2010/main" val="81388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44DD3-6978-4D5A-893D-6167079B1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GitHub: Historique des </a:t>
            </a:r>
            <a:r>
              <a:rPr lang="fr-CA" i="1" err="1"/>
              <a:t>commits</a:t>
            </a:r>
            <a:endParaRPr lang="fr-CA" i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86E9D-1ADF-4F55-8CF6-3CA6D76E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4467"/>
            <a:ext cx="7707640" cy="17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7A1B7-C4E7-4497-9AAC-3530B0D8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0" y="3611393"/>
            <a:ext cx="8425820" cy="121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9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</a:rPr>
              <a:t>Branches</a:t>
            </a:r>
            <a:br>
              <a:rPr lang="en-US" sz="2800" b="1">
                <a:solidFill>
                  <a:schemeClr val="accent2"/>
                </a:solidFill>
              </a:rPr>
            </a:br>
            <a:r>
              <a:rPr lang="en-US" sz="2800" b="1">
                <a:solidFill>
                  <a:schemeClr val="tx1"/>
                </a:solidFill>
              </a:rPr>
              <a:t>Main/Master</a:t>
            </a:r>
          </a:p>
          <a:p>
            <a:pPr algn="ctr"/>
            <a:r>
              <a:rPr lang="en-CA" sz="2800" b="1">
                <a:solidFill>
                  <a:schemeClr val="tx1"/>
                </a:solidFill>
              </a:rPr>
              <a:t>&gt;= 1 par </a:t>
            </a:r>
            <a:r>
              <a:rPr lang="en-CA" sz="2800" b="1" err="1">
                <a:solidFill>
                  <a:schemeClr val="tx1"/>
                </a:solidFill>
              </a:rPr>
              <a:t>Fonctionnalité</a:t>
            </a:r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9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533" y="2600425"/>
            <a:ext cx="10888333" cy="4267200"/>
          </a:xfrm>
          <a:prstGeom prst="rect">
            <a:avLst/>
          </a:prstGeom>
        </p:spPr>
      </p:pic>
      <p:pic>
        <p:nvPicPr>
          <p:cNvPr id="45" name="money with scaffolding">
            <a:extLst>
              <a:ext uri="{FF2B5EF4-FFF2-40B4-BE49-F238E27FC236}">
                <a16:creationId xmlns:a16="http://schemas.microsoft.com/office/drawing/2014/main" id="{D80D5034-E3DB-40D4-A763-9CFEC586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88" y="685800"/>
            <a:ext cx="4319612" cy="3507525"/>
          </a:xfrm>
          <a:prstGeom prst="rect">
            <a:avLst/>
          </a:prstGeom>
        </p:spPr>
      </p:pic>
      <p:sp>
        <p:nvSpPr>
          <p:cNvPr id="46" name="Title 22">
            <a:extLst>
              <a:ext uri="{FF2B5EF4-FFF2-40B4-BE49-F238E27FC236}">
                <a16:creationId xmlns:a16="http://schemas.microsoft.com/office/drawing/2014/main" id="{27F546A5-BD07-470F-9331-DCC590DC17CC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accent2"/>
                </a:solidFill>
              </a:rPr>
              <a:t>Les branches: la route du </a:t>
            </a:r>
            <a:r>
              <a:rPr lang="en-US" err="1">
                <a:solidFill>
                  <a:schemeClr val="accent2"/>
                </a:solidFill>
              </a:rPr>
              <a:t>développement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8" name="Subtitle 5">
            <a:extLst>
              <a:ext uri="{FF2B5EF4-FFF2-40B4-BE49-F238E27FC236}">
                <a16:creationId xmlns:a16="http://schemas.microsoft.com/office/drawing/2014/main" id="{3023D63B-E58D-4B46-BF88-6615D50C7D41}"/>
              </a:ext>
            </a:extLst>
          </p:cNvPr>
          <p:cNvSpPr txBox="1">
            <a:spLocks/>
          </p:cNvSpPr>
          <p:nvPr/>
        </p:nvSpPr>
        <p:spPr>
          <a:xfrm>
            <a:off x="76200" y="1066800"/>
            <a:ext cx="5257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solidFill>
                  <a:schemeClr val="tx2"/>
                </a:solidFill>
              </a:rPr>
              <a:t>Fonctionnalité</a:t>
            </a:r>
            <a:endParaRPr lang="en-US" b="1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Version </a:t>
            </a:r>
            <a:r>
              <a:rPr lang="en-US" b="1" err="1">
                <a:solidFill>
                  <a:schemeClr val="tx2"/>
                </a:solidFill>
              </a:rPr>
              <a:t>en</a:t>
            </a:r>
            <a:r>
              <a:rPr lang="en-US" b="1">
                <a:solidFill>
                  <a:schemeClr val="tx2"/>
                </a:solidFill>
              </a:rPr>
              <a:t> production</a:t>
            </a:r>
          </a:p>
          <a:p>
            <a:r>
              <a:rPr lang="en-US" b="1">
                <a:solidFill>
                  <a:schemeClr val="tx2"/>
                </a:solidFill>
              </a:rPr>
              <a:t>Version </a:t>
            </a:r>
            <a:r>
              <a:rPr lang="en-US" b="1" err="1">
                <a:solidFill>
                  <a:schemeClr val="tx2"/>
                </a:solidFill>
              </a:rPr>
              <a:t>en</a:t>
            </a:r>
            <a:r>
              <a:rPr lang="en-US" b="1">
                <a:solidFill>
                  <a:schemeClr val="tx2"/>
                </a:solidFill>
              </a:rPr>
              <a:t> </a:t>
            </a:r>
            <a:r>
              <a:rPr lang="en-US" b="1" err="1">
                <a:solidFill>
                  <a:schemeClr val="tx2"/>
                </a:solidFill>
              </a:rPr>
              <a:t>développement</a:t>
            </a:r>
            <a:endParaRPr lang="en-US" b="1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Test, spike</a:t>
            </a:r>
          </a:p>
          <a:p>
            <a:r>
              <a:rPr lang="en-US" b="1">
                <a:solidFill>
                  <a:schemeClr val="accent3"/>
                </a:solidFill>
              </a:rPr>
              <a:t>Version "</a:t>
            </a:r>
            <a:r>
              <a:rPr lang="en-US" b="1" err="1">
                <a:solidFill>
                  <a:schemeClr val="accent3"/>
                </a:solidFill>
              </a:rPr>
              <a:t>buguée</a:t>
            </a:r>
            <a:r>
              <a:rPr lang="en-US" b="1">
                <a:solidFill>
                  <a:schemeClr val="accent3"/>
                </a:solidFill>
              </a:rPr>
              <a:t>" </a:t>
            </a:r>
          </a:p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361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30D99C-1AA3-4EF1-BE1F-B0772E508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5832" y="639097"/>
            <a:ext cx="2551471" cy="3686015"/>
          </a:xfrm>
        </p:spPr>
        <p:txBody>
          <a:bodyPr>
            <a:normAutofit/>
          </a:bodyPr>
          <a:lstStyle/>
          <a:p>
            <a:r>
              <a:rPr lang="fr-CA" sz="3100"/>
              <a:t>Démontration guidée</a:t>
            </a:r>
            <a:endParaRPr lang="en-CA" sz="31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8DD367-8472-410B-83C9-CECC1DD4A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5832" y="4455621"/>
            <a:ext cx="2563493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CA" sz="1700">
                <a:solidFill>
                  <a:schemeClr val="tx1">
                    <a:lumMod val="85000"/>
                    <a:lumOff val="15000"/>
                  </a:schemeClr>
                </a:solidFill>
              </a:rPr>
              <a:t>Les branches</a:t>
            </a:r>
            <a:endParaRPr lang="en-CA" sz="1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rane buildings">
            <a:extLst>
              <a:ext uri="{FF2B5EF4-FFF2-40B4-BE49-F238E27FC236}">
                <a16:creationId xmlns:a16="http://schemas.microsoft.com/office/drawing/2014/main" id="{FE7D857B-CC65-439F-B87E-0C700B7E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5" y="640081"/>
            <a:ext cx="4738271" cy="50541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5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1D055F74-D80A-D336-9FA7-F423F53D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4525125"/>
            <a:ext cx="1866900" cy="138112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dirty="0">
                <a:solidFill>
                  <a:schemeClr val="accent6"/>
                </a:solidFill>
              </a:rPr>
              <a:t>Comment travailler avec les branches…</a:t>
            </a:r>
            <a:endParaRPr lang="en-CA" dirty="0">
              <a:solidFill>
                <a:schemeClr val="accent6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3794919"/>
            <a:ext cx="304800" cy="3282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FC110B0B-17EB-431F-81AA-A62F99DA4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98" y="4210347"/>
            <a:ext cx="1133475" cy="11334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1C85B52-4C95-4CB4-B034-C981B63F132D}"/>
              </a:ext>
            </a:extLst>
          </p:cNvPr>
          <p:cNvSpPr txBox="1"/>
          <p:nvPr/>
        </p:nvSpPr>
        <p:spPr>
          <a:xfrm>
            <a:off x="1981199" y="2603212"/>
            <a:ext cx="6161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3200" dirty="0">
                <a:solidFill>
                  <a:schemeClr val="accent3"/>
                </a:solidFill>
              </a:rPr>
              <a:t>Ne pas travailler en prod!!!</a:t>
            </a:r>
          </a:p>
          <a:p>
            <a:r>
              <a:rPr lang="fr-CA" sz="2400" dirty="0"/>
              <a:t>La branche </a:t>
            </a:r>
            <a:r>
              <a:rPr lang="fr-CA" sz="2400" i="1" dirty="0"/>
              <a:t>main</a:t>
            </a:r>
            <a:r>
              <a:rPr lang="fr-CA" sz="2400" dirty="0"/>
              <a:t> est </a:t>
            </a:r>
            <a:r>
              <a:rPr lang="fr-CA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supposée</a:t>
            </a:r>
            <a:r>
              <a:rPr lang="fr-CA" sz="2400" dirty="0"/>
              <a:t> être la version stable de votre code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617593-24D4-4B99-8631-D76F3EF56EE1}"/>
              </a:ext>
            </a:extLst>
          </p:cNvPr>
          <p:cNvSpPr txBox="1"/>
          <p:nvPr/>
        </p:nvSpPr>
        <p:spPr>
          <a:xfrm>
            <a:off x="1357792" y="1002858"/>
            <a:ext cx="66432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Une branche par défaut : le </a:t>
            </a:r>
            <a:r>
              <a:rPr lang="fr-CA" sz="2000" b="1" i="1" dirty="0"/>
              <a:t>main</a:t>
            </a:r>
          </a:p>
          <a:p>
            <a:r>
              <a:rPr lang="fr-CA" sz="2000" dirty="0"/>
              <a:t>Branche de </a:t>
            </a:r>
            <a:r>
              <a:rPr lang="fr-CA" sz="2000" b="1" dirty="0">
                <a:solidFill>
                  <a:schemeClr val="accent6"/>
                </a:solidFill>
              </a:rPr>
              <a:t>production</a:t>
            </a:r>
            <a:r>
              <a:rPr lang="fr-CA" sz="2000" dirty="0"/>
              <a:t>: contient une version fonctionnelle et approuvée de l’application</a:t>
            </a:r>
          </a:p>
          <a:p>
            <a:r>
              <a:rPr lang="fr-CA" i="1" dirty="0"/>
              <a:t>Vous pouvez modifier le terme « main » pour un autre nom. Restez avec un nom significatif!</a:t>
            </a:r>
          </a:p>
        </p:txBody>
      </p:sp>
    </p:spTree>
    <p:extLst>
      <p:ext uri="{BB962C8B-B14F-4D97-AF65-F5344CB8AC3E}">
        <p14:creationId xmlns:p14="http://schemas.microsoft.com/office/powerpoint/2010/main" val="40674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DD128CB7-3EBD-4575-82A5-63F4EBAED2F1}"/>
              </a:ext>
            </a:extLst>
          </p:cNvPr>
          <p:cNvSpPr txBox="1"/>
          <p:nvPr/>
        </p:nvSpPr>
        <p:spPr>
          <a:xfrm>
            <a:off x="278004" y="3921293"/>
            <a:ext cx="3668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Créons donc une branche pour la fonctionnalité 01.</a:t>
            </a:r>
            <a:br>
              <a:rPr lang="fr-CA" sz="1600" dirty="0"/>
            </a:br>
            <a:r>
              <a:rPr lang="fr-CA" sz="1600" dirty="0"/>
              <a:t>Voici les étapes : </a:t>
            </a:r>
          </a:p>
          <a:p>
            <a:pPr marL="342900" indent="-342900">
              <a:buFont typeface="+mj-lt"/>
              <a:buAutoNum type="arabicPeriod"/>
            </a:pPr>
            <a:r>
              <a:rPr lang="fr-CA" sz="1600" dirty="0"/>
              <a:t>Création de la branche FCT01</a:t>
            </a:r>
          </a:p>
          <a:p>
            <a:pPr marL="342900" indent="-342900">
              <a:buFont typeface="+mj-lt"/>
              <a:buAutoNum type="arabicPeriod"/>
            </a:pPr>
            <a:r>
              <a:rPr lang="fr-CA" sz="1600" dirty="0" err="1"/>
              <a:t>Checkout</a:t>
            </a:r>
            <a:r>
              <a:rPr lang="fr-CA" sz="1600" dirty="0"/>
              <a:t> de FCT01</a:t>
            </a:r>
          </a:p>
          <a:p>
            <a:pPr marL="342900" indent="-342900">
              <a:buFont typeface="+mj-lt"/>
              <a:buAutoNum type="arabicPeriod"/>
            </a:pPr>
            <a:r>
              <a:rPr lang="fr-CA" sz="1600" dirty="0"/>
              <a:t>Push de FCT01 (si vous la voulez sur </a:t>
            </a:r>
            <a:r>
              <a:rPr lang="fr-CA" sz="1600" dirty="0" err="1"/>
              <a:t>github</a:t>
            </a:r>
            <a:r>
              <a:rPr lang="fr-CA" sz="1600" dirty="0"/>
              <a:t>)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A42F4FB-4666-461B-BE6A-72A818CD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88"/>
          <a:stretch/>
        </p:blipFill>
        <p:spPr>
          <a:xfrm>
            <a:off x="278004" y="2936405"/>
            <a:ext cx="3668438" cy="85638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4256932"/>
            <a:ext cx="304800" cy="3282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525094"/>
            <a:ext cx="594065" cy="4950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3617593-24D4-4B99-8631-D76F3EF56EE1}"/>
              </a:ext>
            </a:extLst>
          </p:cNvPr>
          <p:cNvSpPr txBox="1"/>
          <p:nvPr/>
        </p:nvSpPr>
        <p:spPr>
          <a:xfrm>
            <a:off x="1025090" y="742980"/>
            <a:ext cx="66432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Il est important de créer une branche pour garder le </a:t>
            </a:r>
            <a:r>
              <a:rPr lang="fr-CA" sz="2000" i="1" dirty="0"/>
              <a:t>main</a:t>
            </a:r>
            <a:r>
              <a:rPr lang="fr-CA" sz="2000" dirty="0"/>
              <a:t> intact. </a:t>
            </a:r>
          </a:p>
          <a:p>
            <a:r>
              <a:rPr lang="fr-CA" sz="2000" dirty="0"/>
              <a:t>On crée une branche quand on veut ajouter une fonctionnalité. </a:t>
            </a:r>
          </a:p>
          <a:p>
            <a:r>
              <a:rPr lang="fr-CA" sz="2000" dirty="0"/>
              <a:t>Ayez toujours un nom </a:t>
            </a:r>
            <a:r>
              <a:rPr lang="fr-CA" sz="2000" b="1" u="sng" dirty="0">
                <a:solidFill>
                  <a:schemeClr val="bg1"/>
                </a:solidFill>
              </a:rPr>
              <a:t>significatif</a:t>
            </a:r>
            <a:r>
              <a:rPr lang="fr-CA" sz="2000" b="1" dirty="0">
                <a:solidFill>
                  <a:schemeClr val="bg1"/>
                </a:solidFill>
              </a:rPr>
              <a:t>.</a:t>
            </a:r>
          </a:p>
          <a:p>
            <a:endParaRPr lang="fr-CA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6CC155-66AD-4CCE-A715-53FCCCD3D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29381"/>
          <a:stretch/>
        </p:blipFill>
        <p:spPr>
          <a:xfrm>
            <a:off x="296286" y="2935378"/>
            <a:ext cx="3668438" cy="29303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FC110B0B-17EB-431F-81AA-A62F99DA4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34062"/>
            <a:ext cx="1233748" cy="12337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93A9E1-3636-45E7-87CD-DCDCF35228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72" t="16108"/>
          <a:stretch/>
        </p:blipFill>
        <p:spPr>
          <a:xfrm>
            <a:off x="4572000" y="4152091"/>
            <a:ext cx="2069430" cy="123374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6D5DEF-405F-48AF-8731-6E94ACCB8EB0}"/>
              </a:ext>
            </a:extLst>
          </p:cNvPr>
          <p:cNvSpPr txBox="1"/>
          <p:nvPr/>
        </p:nvSpPr>
        <p:spPr>
          <a:xfrm>
            <a:off x="5980469" y="2805891"/>
            <a:ext cx="377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Avec une branche, </a:t>
            </a:r>
          </a:p>
          <a:p>
            <a:pPr marL="342900" indent="-342900">
              <a:buFont typeface="+mj-lt"/>
              <a:buAutoNum type="arabicPeriod"/>
            </a:pPr>
            <a:r>
              <a:rPr lang="fr-CA" sz="1600" dirty="0"/>
              <a:t>Mon main reste pareil!</a:t>
            </a:r>
          </a:p>
          <a:p>
            <a:pPr marL="342900" indent="-342900">
              <a:buFont typeface="+mj-lt"/>
              <a:buAutoNum type="arabicPeriod"/>
            </a:pPr>
            <a:r>
              <a:rPr lang="fr-CA" sz="1600" dirty="0"/>
              <a:t>Notre précieux reste intact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353CBED-0FD0-4B6E-BD6E-79E0515ECB04}"/>
              </a:ext>
            </a:extLst>
          </p:cNvPr>
          <p:cNvCxnSpPr>
            <a:cxnSpLocks/>
          </p:cNvCxnSpPr>
          <p:nvPr/>
        </p:nvCxnSpPr>
        <p:spPr>
          <a:xfrm>
            <a:off x="3498784" y="3398331"/>
            <a:ext cx="948030" cy="0"/>
          </a:xfrm>
          <a:prstGeom prst="straightConnector1">
            <a:avLst/>
          </a:prstGeom>
          <a:ln w="76200"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DE0DDDE-1FB1-4B66-948E-372CC5CF6E5A}"/>
              </a:ext>
            </a:extLst>
          </p:cNvPr>
          <p:cNvCxnSpPr>
            <a:cxnSpLocks/>
          </p:cNvCxnSpPr>
          <p:nvPr/>
        </p:nvCxnSpPr>
        <p:spPr>
          <a:xfrm>
            <a:off x="3498784" y="5022470"/>
            <a:ext cx="948030" cy="0"/>
          </a:xfrm>
          <a:prstGeom prst="straightConnector1">
            <a:avLst/>
          </a:prstGeom>
          <a:ln w="76200"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01D8F4F-66C6-4C89-BA6C-6C35A6C5F414}"/>
              </a:ext>
            </a:extLst>
          </p:cNvPr>
          <p:cNvSpPr txBox="1"/>
          <p:nvPr/>
        </p:nvSpPr>
        <p:spPr>
          <a:xfrm>
            <a:off x="6753813" y="4067810"/>
            <a:ext cx="211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Voilà ma branche créée! Avec les fichiers initiaux. </a:t>
            </a:r>
          </a:p>
          <a:p>
            <a:r>
              <a:rPr lang="fr-CA" sz="1400" dirty="0"/>
              <a:t>Avec une telle branche, je peux faire ce que je veux! Je peux même détruire les fichiers sans impact, car je suis dans un </a:t>
            </a:r>
            <a:r>
              <a:rPr lang="fr-CA" sz="1400" u="sng" dirty="0"/>
              <a:t>monde parallèle</a:t>
            </a:r>
            <a:r>
              <a:rPr lang="fr-CA" sz="1400" dirty="0"/>
              <a:t>!</a:t>
            </a:r>
          </a:p>
          <a:p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7950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3794919"/>
            <a:ext cx="304800" cy="3282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E4AD936-FAD8-40CE-98D1-4E244A9C15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0" y="3797056"/>
            <a:ext cx="594065" cy="49505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195985A-CB96-448D-A73C-604C4EF4A9DE}"/>
              </a:ext>
            </a:extLst>
          </p:cNvPr>
          <p:cNvSpPr txBox="1"/>
          <p:nvPr/>
        </p:nvSpPr>
        <p:spPr>
          <a:xfrm>
            <a:off x="955726" y="627282"/>
            <a:ext cx="5382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b="1" dirty="0"/>
              <a:t>On fait maintenant les fonctionnalités de </a:t>
            </a:r>
            <a:r>
              <a:rPr lang="fr-CA" sz="1800" dirty="0"/>
              <a:t>FCT01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 dirty="0" err="1"/>
              <a:t>CréerFacture</a:t>
            </a:r>
            <a:endParaRPr lang="fr-CA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 dirty="0" err="1"/>
              <a:t>GérerParticipants</a:t>
            </a:r>
            <a:endParaRPr lang="fr-CA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 dirty="0" err="1"/>
              <a:t>CréerQuiz</a:t>
            </a:r>
            <a:endParaRPr lang="fr-CA" sz="18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2F58801-D6B8-4D07-984B-5998AD1BAA80}"/>
              </a:ext>
            </a:extLst>
          </p:cNvPr>
          <p:cNvSpPr txBox="1"/>
          <p:nvPr/>
        </p:nvSpPr>
        <p:spPr>
          <a:xfrm>
            <a:off x="955726" y="3846368"/>
            <a:ext cx="66432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On effectue les tests : tout est conforme</a:t>
            </a:r>
          </a:p>
          <a:p>
            <a:r>
              <a:rPr lang="fr-CA" sz="2000" dirty="0"/>
              <a:t>Que fait-on? </a:t>
            </a:r>
          </a:p>
          <a:p>
            <a:endParaRPr lang="fr-CA" sz="2000" dirty="0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F29BE0E9-3590-1053-420D-E6CAF26E3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61" y="1718389"/>
            <a:ext cx="3053560" cy="2089781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C1F6CC8F-6786-4C6C-8E85-460C6AA21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625" y="4330414"/>
            <a:ext cx="2743200" cy="19874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D4FF63-4B0C-434F-86D9-0A242187DA5A}"/>
              </a:ext>
            </a:extLst>
          </p:cNvPr>
          <p:cNvSpPr/>
          <p:nvPr/>
        </p:nvSpPr>
        <p:spPr>
          <a:xfrm>
            <a:off x="987695" y="4714875"/>
            <a:ext cx="3226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On merge!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D2A99C-86C7-492D-B076-99315C1AFEB2}"/>
              </a:ext>
            </a:extLst>
          </p:cNvPr>
          <p:cNvCxnSpPr>
            <a:stCxn id="2" idx="3"/>
          </p:cNvCxnSpPr>
          <p:nvPr/>
        </p:nvCxnSpPr>
        <p:spPr>
          <a:xfrm>
            <a:off x="4213707" y="5176540"/>
            <a:ext cx="1223622" cy="0"/>
          </a:xfrm>
          <a:prstGeom prst="straightConnector1">
            <a:avLst/>
          </a:prstGeom>
          <a:ln w="76200"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47FA5C41-A539-45E3-968C-008DE185F2E9}"/>
              </a:ext>
            </a:extLst>
          </p:cNvPr>
          <p:cNvSpPr/>
          <p:nvPr/>
        </p:nvSpPr>
        <p:spPr>
          <a:xfrm>
            <a:off x="3874873" y="2703002"/>
            <a:ext cx="1488639" cy="650515"/>
          </a:xfrm>
          <a:prstGeom prst="wedgeRoundRectCallout">
            <a:avLst>
              <a:gd name="adj1" fmla="val -64154"/>
              <a:gd name="adj2" fmla="val -203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commit, push</a:t>
            </a:r>
          </a:p>
        </p:txBody>
      </p:sp>
      <p:sp>
        <p:nvSpPr>
          <p:cNvPr id="22" name="Bulle narrative : rectangle à coins arrondis 21">
            <a:extLst>
              <a:ext uri="{FF2B5EF4-FFF2-40B4-BE49-F238E27FC236}">
                <a16:creationId xmlns:a16="http://schemas.microsoft.com/office/drawing/2014/main" id="{0FA5DA45-D07A-4C16-B7AE-B4CF4E5E0CEA}"/>
              </a:ext>
            </a:extLst>
          </p:cNvPr>
          <p:cNvSpPr/>
          <p:nvPr/>
        </p:nvSpPr>
        <p:spPr>
          <a:xfrm>
            <a:off x="5182042" y="2969838"/>
            <a:ext cx="1488639" cy="650515"/>
          </a:xfrm>
          <a:prstGeom prst="wedgeRoundRectCallout">
            <a:avLst>
              <a:gd name="adj1" fmla="val -64154"/>
              <a:gd name="adj2" fmla="val -203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commit, push</a:t>
            </a:r>
          </a:p>
        </p:txBody>
      </p:sp>
      <p:sp>
        <p:nvSpPr>
          <p:cNvPr id="23" name="Bulle narrative : rectangle à coins arrondis 22">
            <a:extLst>
              <a:ext uri="{FF2B5EF4-FFF2-40B4-BE49-F238E27FC236}">
                <a16:creationId xmlns:a16="http://schemas.microsoft.com/office/drawing/2014/main" id="{2E4BC72D-C207-4412-B80B-7139BE514EFC}"/>
              </a:ext>
            </a:extLst>
          </p:cNvPr>
          <p:cNvSpPr/>
          <p:nvPr/>
        </p:nvSpPr>
        <p:spPr>
          <a:xfrm>
            <a:off x="6566186" y="3283267"/>
            <a:ext cx="1488639" cy="650515"/>
          </a:xfrm>
          <a:prstGeom prst="wedgeRoundRectCallout">
            <a:avLst>
              <a:gd name="adj1" fmla="val -64154"/>
              <a:gd name="adj2" fmla="val -203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commit, push</a:t>
            </a:r>
          </a:p>
        </p:txBody>
      </p:sp>
    </p:spTree>
    <p:extLst>
      <p:ext uri="{BB962C8B-B14F-4D97-AF65-F5344CB8AC3E}">
        <p14:creationId xmlns:p14="http://schemas.microsoft.com/office/powerpoint/2010/main" val="30308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" grpId="0"/>
      <p:bldP spid="13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3794919"/>
            <a:ext cx="304800" cy="3282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88FB427-ACCC-42F4-8AD0-95BD28F5C098}"/>
              </a:ext>
            </a:extLst>
          </p:cNvPr>
          <p:cNvSpPr txBox="1"/>
          <p:nvPr/>
        </p:nvSpPr>
        <p:spPr>
          <a:xfrm>
            <a:off x="1371600" y="990600"/>
            <a:ext cx="66432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Résultat: la branche production contient la version originale </a:t>
            </a:r>
            <a:r>
              <a:rPr lang="fr-CA" sz="2000" b="1" u="sng" dirty="0"/>
              <a:t>PLUS</a:t>
            </a:r>
            <a:r>
              <a:rPr lang="fr-CA" sz="2000" dirty="0"/>
              <a:t> les ajouts/modifications de la branche FCT01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1FF6CF6E-7419-50C4-16AC-707B9157D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164" y="1838196"/>
            <a:ext cx="3698107" cy="26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1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3794919"/>
            <a:ext cx="304800" cy="3282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C118422-BC5A-4D83-9E5E-FCFD9DCA48B0}"/>
              </a:ext>
            </a:extLst>
          </p:cNvPr>
          <p:cNvSpPr txBox="1"/>
          <p:nvPr/>
        </p:nvSpPr>
        <p:spPr>
          <a:xfrm>
            <a:off x="1371600" y="990600"/>
            <a:ext cx="66432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La branche FCT01 peut être supprimée pour éviter d’avoir trop de branches!</a:t>
            </a:r>
          </a:p>
        </p:txBody>
      </p:sp>
      <p:pic>
        <p:nvPicPr>
          <p:cNvPr id="3" name="Image 5" descr="Une image contenant texte, périphérique&#10;&#10;Description générée automatiquement">
            <a:extLst>
              <a:ext uri="{FF2B5EF4-FFF2-40B4-BE49-F238E27FC236}">
                <a16:creationId xmlns:a16="http://schemas.microsoft.com/office/drawing/2014/main" id="{7B90BD6F-BE7F-A04F-D1D8-AD3280DB2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823048"/>
            <a:ext cx="2386668" cy="16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GitHub versus Git</a:t>
            </a:r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176169" y="1845734"/>
            <a:ext cx="7172587" cy="4023360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Enregistrement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toutes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les versions du travail de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tous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les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utilisateurs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Coordination du travail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Documentation des modifications</a:t>
            </a:r>
          </a:p>
          <a:p>
            <a:pPr algn="l"/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Git: gestion de version de code (VCS)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Git client (sur la machine de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l’Utilisateur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781812" indent="-342900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accent2"/>
                </a:solidFill>
              </a:rPr>
              <a:t>Gitkraken</a:t>
            </a:r>
            <a:r>
              <a:rPr lang="en-US" sz="3400" dirty="0">
                <a:solidFill>
                  <a:schemeClr val="accent2"/>
                </a:solidFill>
              </a:rPr>
              <a:t>: interface </a:t>
            </a:r>
            <a:r>
              <a:rPr lang="en-US" sz="3400" dirty="0" err="1">
                <a:solidFill>
                  <a:schemeClr val="accent2"/>
                </a:solidFill>
              </a:rPr>
              <a:t>graphique</a:t>
            </a:r>
            <a:r>
              <a:rPr lang="en-US" sz="3400" dirty="0">
                <a:solidFill>
                  <a:schemeClr val="accent2"/>
                </a:solidFill>
              </a:rPr>
              <a:t> au lieu des </a:t>
            </a:r>
            <a:r>
              <a:rPr lang="en-US" sz="3400" dirty="0" err="1">
                <a:solidFill>
                  <a:schemeClr val="accent2"/>
                </a:solidFill>
              </a:rPr>
              <a:t>commandes</a:t>
            </a:r>
            <a:r>
              <a:rPr lang="en-US" sz="3400" dirty="0">
                <a:solidFill>
                  <a:schemeClr val="accent2"/>
                </a:solidFill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Git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Serveur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contient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l’ensemble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des modifications)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GitHub: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</a:rPr>
              <a:t>Gestionnaire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 de code source (SCM)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Fournis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serveur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 Git dans le cloud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Plus </a:t>
            </a: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quelques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fonctionnalités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 (issues, Pull request, </a:t>
            </a: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Interface </a:t>
            </a:r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</a:rPr>
              <a:t>graphique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</a:rPr>
              <a:t> simple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221334" y="762000"/>
            <a:ext cx="1632947" cy="1507675"/>
          </a:xfrm>
          <a:prstGeom prst="wedgeRoundRectCallout">
            <a:avLst>
              <a:gd name="adj1" fmla="val 13161"/>
              <a:gd name="adj2" fmla="val 83859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Git et GitHub deux </a:t>
            </a:r>
            <a:r>
              <a:rPr lang="en-US" sz="1600" b="1" dirty="0" err="1">
                <a:solidFill>
                  <a:schemeClr val="tx1"/>
                </a:solidFill>
              </a:rPr>
              <a:t>outils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distincts</a:t>
            </a:r>
            <a:r>
              <a:rPr lang="en-US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88529C-6402-4431-892A-191A180C2F28}"/>
              </a:ext>
            </a:extLst>
          </p:cNvPr>
          <p:cNvSpPr txBox="1"/>
          <p:nvPr/>
        </p:nvSpPr>
        <p:spPr>
          <a:xfrm>
            <a:off x="1135654" y="975980"/>
            <a:ext cx="7093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/>
              <a:t>Plusieurs équipes/programmeurs, plusieurs fonctionnalités = plusieurs branches.</a:t>
            </a:r>
          </a:p>
          <a:p>
            <a:r>
              <a:rPr lang="fr-CA" sz="2000"/>
              <a:t>2 fonctionnalités = 2 branches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088DE7-3C99-4124-8B82-CEAFB3FE41BE}"/>
              </a:ext>
            </a:extLst>
          </p:cNvPr>
          <p:cNvSpPr txBox="1"/>
          <p:nvPr/>
        </p:nvSpPr>
        <p:spPr>
          <a:xfrm>
            <a:off x="1135654" y="5330267"/>
            <a:ext cx="761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b="1" dirty="0"/>
              <a:t>FCT02</a:t>
            </a:r>
            <a:r>
              <a:rPr lang="fr-CA" sz="1800" dirty="0"/>
              <a:t>: non concluant, ne répond pas aux besoins, etc. = supprimer la branche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C47C154-1C8C-52F9-6AEF-FC8D4B27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4" y="2155158"/>
            <a:ext cx="4954729" cy="277309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97" y="4021551"/>
            <a:ext cx="594065" cy="49505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7BFD3CA-0095-440B-B8C2-F6423C931F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58" y="3291293"/>
            <a:ext cx="304800" cy="32824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05E32E-0124-4A44-A1FA-31995CEADD23}"/>
              </a:ext>
            </a:extLst>
          </p:cNvPr>
          <p:cNvSpPr txBox="1"/>
          <p:nvPr/>
        </p:nvSpPr>
        <p:spPr>
          <a:xfrm>
            <a:off x="1135654" y="5457034"/>
            <a:ext cx="761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A" sz="1800" dirty="0"/>
          </a:p>
          <a:p>
            <a:r>
              <a:rPr lang="fr-CA" sz="1800" b="1" dirty="0"/>
              <a:t>FCT03</a:t>
            </a:r>
            <a:r>
              <a:rPr lang="fr-CA" sz="1800" dirty="0"/>
              <a:t>: concluant, testée = merge la branche avec main</a:t>
            </a:r>
          </a:p>
        </p:txBody>
      </p:sp>
    </p:spTree>
    <p:extLst>
      <p:ext uri="{BB962C8B-B14F-4D97-AF65-F5344CB8AC3E}">
        <p14:creationId xmlns:p14="http://schemas.microsoft.com/office/powerpoint/2010/main" val="41377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2076F309-0F13-69B8-8430-3C529184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0" y="2714557"/>
            <a:ext cx="7240685" cy="3233856"/>
          </a:xfrm>
          <a:prstGeom prst="rect">
            <a:avLst/>
          </a:prstGeom>
        </p:spPr>
      </p:pic>
      <p:sp>
        <p:nvSpPr>
          <p:cNvPr id="3" name="Bulle narrative : ronde 2">
            <a:extLst>
              <a:ext uri="{FF2B5EF4-FFF2-40B4-BE49-F238E27FC236}">
                <a16:creationId xmlns:a16="http://schemas.microsoft.com/office/drawing/2014/main" id="{77C141FD-EC54-455B-A95F-D997A261D780}"/>
              </a:ext>
            </a:extLst>
          </p:cNvPr>
          <p:cNvSpPr/>
          <p:nvPr/>
        </p:nvSpPr>
        <p:spPr>
          <a:xfrm>
            <a:off x="5216892" y="1642293"/>
            <a:ext cx="2233061" cy="122240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Main + FCT01 + FCT03</a:t>
            </a:r>
          </a:p>
        </p:txBody>
      </p:sp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CB17C104-9B68-48F0-9A55-D003A7D435AF}"/>
              </a:ext>
            </a:extLst>
          </p:cNvPr>
          <p:cNvSpPr/>
          <p:nvPr/>
        </p:nvSpPr>
        <p:spPr>
          <a:xfrm>
            <a:off x="2810578" y="1632901"/>
            <a:ext cx="2233061" cy="122240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Main + FCT01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78D6AA-6D6C-4C41-A25A-D9B5B0783B06}"/>
              </a:ext>
            </a:extLst>
          </p:cNvPr>
          <p:cNvSpPr txBox="1"/>
          <p:nvPr/>
        </p:nvSpPr>
        <p:spPr>
          <a:xfrm>
            <a:off x="1038628" y="621782"/>
            <a:ext cx="66432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En effectuant les mêmes opérations pour FCT03, on a maintenant cette nouvelle fonctionnalité sur le </a:t>
            </a:r>
            <a:r>
              <a:rPr lang="fr-CA" sz="2000" i="1" dirty="0"/>
              <a:t>main : </a:t>
            </a:r>
            <a:r>
              <a:rPr lang="fr-CA" sz="2000" dirty="0"/>
              <a:t>notre branche de production!</a:t>
            </a:r>
          </a:p>
        </p:txBody>
      </p:sp>
    </p:spTree>
    <p:extLst>
      <p:ext uri="{BB962C8B-B14F-4D97-AF65-F5344CB8AC3E}">
        <p14:creationId xmlns:p14="http://schemas.microsoft.com/office/powerpoint/2010/main" val="291027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-1798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878A0E-93F4-4C20-A973-8734EFCCCE9D}"/>
              </a:ext>
            </a:extLst>
          </p:cNvPr>
          <p:cNvSpPr txBox="1"/>
          <p:nvPr/>
        </p:nvSpPr>
        <p:spPr>
          <a:xfrm>
            <a:off x="1135654" y="975980"/>
            <a:ext cx="70939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On peut vouloir garder une copie de la version déployée (exemple v0.2)</a:t>
            </a:r>
          </a:p>
          <a:p>
            <a:r>
              <a:rPr lang="fr-CA" sz="2000" dirty="0"/>
              <a:t>-si corrections urgentes requises</a:t>
            </a:r>
          </a:p>
          <a:p>
            <a:r>
              <a:rPr lang="fr-CA" sz="2000" dirty="0"/>
              <a:t>-si besoin de redéployer</a:t>
            </a:r>
          </a:p>
          <a:p>
            <a:endParaRPr lang="fr-CA" sz="20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30489F2-3625-4B2D-A42B-19F451846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54" y="3069379"/>
            <a:ext cx="4920014" cy="28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681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7984E6-33A3-4957-8156-8286C3FEB805}"/>
              </a:ext>
            </a:extLst>
          </p:cNvPr>
          <p:cNvSpPr txBox="1"/>
          <p:nvPr/>
        </p:nvSpPr>
        <p:spPr>
          <a:xfrm>
            <a:off x="1135654" y="975980"/>
            <a:ext cx="709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/>
              <a:t>Une autre fonctionnalité = une autre branche…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6B1A6C-7ABE-4F4C-9805-AFEBA057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7" y="1712308"/>
            <a:ext cx="58483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002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9BB50E-CC79-4CCF-AEBB-BD5F3F887D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>
                <a:solidFill>
                  <a:schemeClr val="accent6"/>
                </a:solidFill>
              </a:rPr>
              <a:t>Comment travailler avec les branches…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56D4C9F-1311-453C-8F25-6070CC750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063081"/>
            <a:ext cx="594065" cy="4950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7984E6-33A3-4957-8156-8286C3FEB805}"/>
              </a:ext>
            </a:extLst>
          </p:cNvPr>
          <p:cNvSpPr txBox="1"/>
          <p:nvPr/>
        </p:nvSpPr>
        <p:spPr>
          <a:xfrm>
            <a:off x="1126029" y="791363"/>
            <a:ext cx="709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dirty="0"/>
              <a:t>Si on veut avoir le patch de sécurité, on faut faire.... des merges de main vers ses branches... 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7D0688-DBCE-410E-8094-AE5951D5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62445"/>
            <a:ext cx="82296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C0E0C6-5191-455B-BBBA-5A195DCDF828}"/>
              </a:ext>
            </a:extLst>
          </p:cNvPr>
          <p:cNvSpPr txBox="1"/>
          <p:nvPr/>
        </p:nvSpPr>
        <p:spPr>
          <a:xfrm>
            <a:off x="457200" y="593467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Il est d’ailleurs recommandé de </a:t>
            </a:r>
            <a:r>
              <a:rPr lang="fr-CA" i="1" u="sng" dirty="0"/>
              <a:t>fusionner les nouveautés du « main »</a:t>
            </a:r>
            <a:r>
              <a:rPr lang="fr-CA" i="1" dirty="0"/>
              <a:t> de temps en temps sur notre branche de fonctionnalité et de les tester </a:t>
            </a:r>
            <a:r>
              <a:rPr lang="fr-CA" i="1" u="sng" dirty="0"/>
              <a:t>avant</a:t>
            </a:r>
            <a:r>
              <a:rPr lang="fr-CA" i="1" dirty="0"/>
              <a:t> de faire un merge de notre fonctionnalité vers le main. (il faut avoir le code le plus à jour possible)</a:t>
            </a:r>
          </a:p>
        </p:txBody>
      </p:sp>
    </p:spTree>
    <p:extLst>
      <p:ext uri="{BB962C8B-B14F-4D97-AF65-F5344CB8AC3E}">
        <p14:creationId xmlns:p14="http://schemas.microsoft.com/office/powerpoint/2010/main" val="3871776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44A4938-09E6-477B-BFF4-5EC4898159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err="1">
                <a:solidFill>
                  <a:schemeClr val="accent6"/>
                </a:solidFill>
              </a:rPr>
              <a:t>GitKraken</a:t>
            </a:r>
            <a:r>
              <a:rPr lang="fr-CA">
                <a:solidFill>
                  <a:schemeClr val="accent6"/>
                </a:solidFill>
              </a:rPr>
              <a:t>: les branches</a:t>
            </a:r>
            <a:endParaRPr lang="en-CA">
              <a:solidFill>
                <a:schemeClr val="accent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EFB0D0-6527-468E-B8EB-D8C487788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77"/>
          <a:stretch/>
        </p:blipFill>
        <p:spPr>
          <a:xfrm>
            <a:off x="2387064" y="1773510"/>
            <a:ext cx="815109" cy="27912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1534C5E-E167-4360-89F9-6BB6D492F7A9}"/>
              </a:ext>
            </a:extLst>
          </p:cNvPr>
          <p:cNvSpPr txBox="1"/>
          <p:nvPr/>
        </p:nvSpPr>
        <p:spPr>
          <a:xfrm>
            <a:off x="2319087" y="4587949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i="1" dirty="0"/>
              <a:t>branche</a:t>
            </a:r>
          </a:p>
          <a:p>
            <a:pPr algn="ctr"/>
            <a:r>
              <a:rPr lang="fr-CA" i="1" dirty="0"/>
              <a:t>main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5CF038-9E19-414E-83F8-143DFFE5733F}"/>
              </a:ext>
            </a:extLst>
          </p:cNvPr>
          <p:cNvSpPr txBox="1"/>
          <p:nvPr/>
        </p:nvSpPr>
        <p:spPr>
          <a:xfrm>
            <a:off x="3202173" y="4119701"/>
            <a:ext cx="86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FCT 1.0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863CBD7-A469-4152-969C-8E579C3ED9D4}"/>
              </a:ext>
            </a:extLst>
          </p:cNvPr>
          <p:cNvSpPr txBox="1"/>
          <p:nvPr/>
        </p:nvSpPr>
        <p:spPr>
          <a:xfrm>
            <a:off x="1494647" y="3935035"/>
            <a:ext cx="86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FCT 2.0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B9896D5-6A86-4305-8F91-A33AC3AC0A69}"/>
              </a:ext>
            </a:extLst>
          </p:cNvPr>
          <p:cNvSpPr txBox="1"/>
          <p:nvPr/>
        </p:nvSpPr>
        <p:spPr>
          <a:xfrm>
            <a:off x="3237740" y="3229661"/>
            <a:ext cx="341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Merge FCT 1.0 stable sur main pour que FCT 2.0 aie le code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4C11E9-72B2-4400-8990-E6C9F6EB27DC}"/>
              </a:ext>
            </a:extLst>
          </p:cNvPr>
          <p:cNvSpPr txBox="1"/>
          <p:nvPr/>
        </p:nvSpPr>
        <p:spPr>
          <a:xfrm>
            <a:off x="1003945" y="2782669"/>
            <a:ext cx="14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Merge main sur FCT 2.0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32C6617-A465-426A-AB3B-86B6C2818C11}"/>
              </a:ext>
            </a:extLst>
          </p:cNvPr>
          <p:cNvSpPr txBox="1"/>
          <p:nvPr/>
        </p:nvSpPr>
        <p:spPr>
          <a:xfrm>
            <a:off x="981776" y="1729109"/>
            <a:ext cx="14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Merge main sur FCT 2.0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4E866F-BA8F-4C12-8A9A-C6CEACEC8F04}"/>
              </a:ext>
            </a:extLst>
          </p:cNvPr>
          <p:cNvSpPr txBox="1"/>
          <p:nvPr/>
        </p:nvSpPr>
        <p:spPr>
          <a:xfrm>
            <a:off x="3308413" y="2025492"/>
            <a:ext cx="289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Merge FCT </a:t>
            </a:r>
            <a:r>
              <a:rPr lang="fr-CA" i="1"/>
              <a:t>1.0 stable sur </a:t>
            </a:r>
            <a:r>
              <a:rPr lang="fr-CA" i="1" dirty="0"/>
              <a:t>main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CD8DBF-A9C5-4F01-BAE5-75EE7903F70B}"/>
              </a:ext>
            </a:extLst>
          </p:cNvPr>
          <p:cNvSpPr txBox="1"/>
          <p:nvPr/>
        </p:nvSpPr>
        <p:spPr>
          <a:xfrm>
            <a:off x="1692707" y="828268"/>
            <a:ext cx="483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u="sng" dirty="0"/>
              <a:t>Aller chercher les nouveautés avant vos merges vers main...</a:t>
            </a:r>
          </a:p>
        </p:txBody>
      </p:sp>
    </p:spTree>
    <p:extLst>
      <p:ext uri="{BB962C8B-B14F-4D97-AF65-F5344CB8AC3E}">
        <p14:creationId xmlns:p14="http://schemas.microsoft.com/office/powerpoint/2010/main" val="1436797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0DAEAE-CF90-4D49-9383-889F7EA3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008"/>
            <a:ext cx="9144000" cy="395598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44A4938-09E6-477B-BFF4-5EC4898159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err="1">
                <a:solidFill>
                  <a:schemeClr val="accent6"/>
                </a:solidFill>
              </a:rPr>
              <a:t>GitKraken</a:t>
            </a:r>
            <a:r>
              <a:rPr lang="fr-CA">
                <a:solidFill>
                  <a:schemeClr val="accent6"/>
                </a:solidFill>
              </a:rPr>
              <a:t>: les branches</a:t>
            </a:r>
            <a:endParaRPr lang="en-CA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6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C3C7C-9BAD-41E4-B8D6-5565CC227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Repositories du cours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144D5C-E67D-4F95-A6B1-D79F58422FF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200" y="1371600"/>
            <a:ext cx="8077200" cy="4419600"/>
          </a:xfrm>
        </p:spPr>
        <p:txBody>
          <a:bodyPr/>
          <a:lstStyle/>
          <a:p>
            <a:r>
              <a:rPr lang="fr-CA" sz="3200" b="1" dirty="0">
                <a:solidFill>
                  <a:schemeClr val="accent5"/>
                </a:solidFill>
              </a:rPr>
              <a:t>GitHub </a:t>
            </a:r>
            <a:r>
              <a:rPr lang="fr-CA" sz="3200" b="1" dirty="0" err="1">
                <a:solidFill>
                  <a:schemeClr val="accent5"/>
                </a:solidFill>
              </a:rPr>
              <a:t>Classrooms</a:t>
            </a:r>
            <a:endParaRPr lang="fr-CA" sz="3200" b="1" dirty="0">
              <a:solidFill>
                <a:schemeClr val="accent5"/>
              </a:solidFill>
            </a:endParaRPr>
          </a:p>
          <a:p>
            <a:endParaRPr lang="fr-CA" dirty="0"/>
          </a:p>
          <a:p>
            <a:pPr algn="l"/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DFE753-BBED-49DB-B28D-5824C2FB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75" y="2177659"/>
            <a:ext cx="3200400" cy="250268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97050F3-BDD0-4334-767A-955813529391}"/>
              </a:ext>
            </a:extLst>
          </p:cNvPr>
          <p:cNvSpPr txBox="1"/>
          <p:nvPr/>
        </p:nvSpPr>
        <p:spPr>
          <a:xfrm>
            <a:off x="533400" y="527556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3"/>
                </a:solidFill>
              </a:rPr>
              <a:t>NOTE: Vous DEVEZ faire un </a:t>
            </a:r>
            <a:r>
              <a:rPr lang="fr-CA" i="1" dirty="0">
                <a:solidFill>
                  <a:schemeClr val="accent3"/>
                </a:solidFill>
              </a:rPr>
              <a:t>merge </a:t>
            </a:r>
            <a:r>
              <a:rPr lang="fr-CA" dirty="0">
                <a:solidFill>
                  <a:schemeClr val="accent3"/>
                </a:solidFill>
              </a:rPr>
              <a:t>dans la branche MAIN pour que votre travail soit considéré comme soumis.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A21DA9-F7E6-33E9-B055-3DDDC15D3B88}"/>
              </a:ext>
            </a:extLst>
          </p:cNvPr>
          <p:cNvSpPr txBox="1"/>
          <p:nvPr/>
        </p:nvSpPr>
        <p:spPr>
          <a:xfrm>
            <a:off x="457200" y="2293848"/>
            <a:ext cx="43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Est un environnement qui permet à l’enseignant de générer une copie par </a:t>
            </a:r>
            <a:r>
              <a:rPr lang="fr-CA" dirty="0" err="1"/>
              <a:t>étudiant.e</a:t>
            </a:r>
            <a:r>
              <a:rPr lang="fr-CA" dirty="0"/>
              <a:t> d’un </a:t>
            </a:r>
            <a:r>
              <a:rPr lang="fr-CA" i="1" dirty="0"/>
              <a:t>repository</a:t>
            </a:r>
            <a:r>
              <a:rPr lang="fr-CA" dirty="0"/>
              <a:t>.</a:t>
            </a:r>
          </a:p>
          <a:p>
            <a:r>
              <a:rPr lang="fr-CA" dirty="0"/>
              <a:t>L’</a:t>
            </a:r>
            <a:r>
              <a:rPr lang="fr-CA" dirty="0" err="1"/>
              <a:t>enseignant.e</a:t>
            </a:r>
            <a:r>
              <a:rPr lang="fr-CA" dirty="0"/>
              <a:t> est donc automatiquement administrateur du </a:t>
            </a:r>
            <a:r>
              <a:rPr lang="fr-CA" i="1" dirty="0"/>
              <a:t>repository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Il sera utilisé pour les démonstrations, laboratoires, </a:t>
            </a:r>
            <a:r>
              <a:rPr lang="fr-CA" dirty="0" err="1"/>
              <a:t>TPs</a:t>
            </a:r>
            <a:r>
              <a:rPr lang="fr-CA" dirty="0"/>
              <a:t> et examens.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557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" y="304800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Éléments</a:t>
            </a:r>
            <a:r>
              <a:rPr lang="en-US" sz="2900" dirty="0"/>
              <a:t> </a:t>
            </a:r>
            <a:r>
              <a:rPr lang="en-US" sz="2900" dirty="0" err="1"/>
              <a:t>utiles</a:t>
            </a:r>
            <a:r>
              <a:rPr lang="en-US" sz="2900" dirty="0"/>
              <a:t> de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76200" y="1066800"/>
            <a:ext cx="8915400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</a:rPr>
              <a:t>.</a:t>
            </a:r>
            <a:r>
              <a:rPr lang="en-US" b="1" dirty="0" err="1">
                <a:solidFill>
                  <a:schemeClr val="tx2"/>
                </a:solidFill>
              </a:rPr>
              <a:t>gitignore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Permet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d’identifier</a:t>
            </a:r>
            <a:r>
              <a:rPr lang="en-US" dirty="0">
                <a:solidFill>
                  <a:schemeClr val="tx2"/>
                </a:solidFill>
              </a:rPr>
              <a:t> les </a:t>
            </a:r>
            <a:r>
              <a:rPr lang="en-US" dirty="0" err="1">
                <a:solidFill>
                  <a:schemeClr val="tx2"/>
                </a:solidFill>
              </a:rPr>
              <a:t>fichiers</a:t>
            </a:r>
            <a:r>
              <a:rPr lang="en-US" dirty="0">
                <a:solidFill>
                  <a:schemeClr val="tx2"/>
                </a:solidFill>
              </a:rPr>
              <a:t> et dossiers qui ne </a:t>
            </a:r>
            <a:r>
              <a:rPr lang="en-US" dirty="0" err="1">
                <a:solidFill>
                  <a:schemeClr val="tx2"/>
                </a:solidFill>
              </a:rPr>
              <a:t>seront</a:t>
            </a:r>
            <a:r>
              <a:rPr lang="en-US" dirty="0">
                <a:solidFill>
                  <a:schemeClr val="tx2"/>
                </a:solidFill>
              </a:rPr>
              <a:t> jamais </a:t>
            </a:r>
            <a:r>
              <a:rPr lang="en-US" dirty="0" err="1">
                <a:solidFill>
                  <a:schemeClr val="tx2"/>
                </a:solidFill>
              </a:rPr>
              <a:t>envoyés</a:t>
            </a:r>
            <a:r>
              <a:rPr lang="en-US" dirty="0">
                <a:solidFill>
                  <a:schemeClr val="tx2"/>
                </a:solidFill>
              </a:rPr>
              <a:t> (commit) sur GitHub.</a:t>
            </a:r>
          </a:p>
          <a:p>
            <a:pPr algn="l"/>
            <a:endParaRPr lang="en-US" dirty="0"/>
          </a:p>
          <a:p>
            <a:pPr algn="l"/>
            <a:r>
              <a:rPr lang="en-US" b="1" dirty="0" err="1">
                <a:solidFill>
                  <a:schemeClr val="tx2"/>
                </a:solidFill>
              </a:rPr>
              <a:t>Gists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>
                <a:solidFill>
                  <a:schemeClr val="tx2"/>
                </a:solidFill>
                <a:hlinkClick r:id="rId2"/>
              </a:rPr>
              <a:t>lien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partage de bouts de code </a:t>
            </a:r>
            <a:r>
              <a:rPr lang="en-US" dirty="0" err="1">
                <a:solidFill>
                  <a:schemeClr val="tx2"/>
                </a:solidFill>
              </a:rPr>
              <a:t>réutilisables</a:t>
            </a:r>
            <a:r>
              <a:rPr lang="en-US" dirty="0">
                <a:solidFill>
                  <a:schemeClr val="tx2"/>
                </a:solidFill>
              </a:rPr>
              <a:t>, snippets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1800" dirty="0" err="1">
                <a:solidFill>
                  <a:schemeClr val="tx2"/>
                </a:solidFill>
              </a:rPr>
              <a:t>Privé</a:t>
            </a:r>
            <a:endParaRPr lang="en-US" sz="1800" dirty="0">
              <a:solidFill>
                <a:schemeClr val="tx2"/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1800" dirty="0">
                <a:solidFill>
                  <a:schemeClr val="tx2"/>
                </a:solidFill>
              </a:rPr>
              <a:t>Public (</a:t>
            </a:r>
            <a:r>
              <a:rPr lang="en-US" sz="1800" i="1" dirty="0">
                <a:solidFill>
                  <a:schemeClr val="tx2"/>
                </a:solidFill>
              </a:rPr>
              <a:t>Fork: </a:t>
            </a:r>
            <a:r>
              <a:rPr lang="en-US" sz="1800" dirty="0">
                <a:solidFill>
                  <a:schemeClr val="tx2"/>
                </a:solidFill>
              </a:rPr>
              <a:t>qui </a:t>
            </a:r>
            <a:r>
              <a:rPr lang="en-US" sz="1800" dirty="0" err="1">
                <a:solidFill>
                  <a:schemeClr val="tx2"/>
                </a:solidFill>
              </a:rPr>
              <a:t>permet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d'en</a:t>
            </a:r>
            <a:r>
              <a:rPr lang="en-US" sz="1800" dirty="0">
                <a:solidFill>
                  <a:schemeClr val="tx2"/>
                </a:solidFill>
              </a:rPr>
              <a:t> faire </a:t>
            </a:r>
            <a:r>
              <a:rPr lang="en-US" sz="1800" dirty="0" err="1">
                <a:solidFill>
                  <a:schemeClr val="tx2"/>
                </a:solidFill>
              </a:rPr>
              <a:t>une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copie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privée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  <a:r>
              <a:rPr lang="en-US" sz="1800" b="1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7A35A9-835B-F3B4-EBA2-2B5DE8AC0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7" y="3581400"/>
            <a:ext cx="8801986" cy="6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accent1"/>
                </a:solidFill>
              </a:rPr>
              <a:t>Git </a:t>
            </a:r>
            <a:r>
              <a:rPr lang="en-US" sz="4400" dirty="0" err="1">
                <a:solidFill>
                  <a:schemeClr val="accent1"/>
                </a:solidFill>
              </a:rPr>
              <a:t>système</a:t>
            </a:r>
            <a:r>
              <a:rPr lang="en-US" sz="4400" dirty="0">
                <a:solidFill>
                  <a:schemeClr val="accent1"/>
                </a:solidFill>
              </a:rPr>
              <a:t> de gestion de version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8FE35842-09D5-4B25-8C45-9C996CE1B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55340"/>
              </p:ext>
            </p:extLst>
          </p:nvPr>
        </p:nvGraphicFramePr>
        <p:xfrm>
          <a:off x="152400" y="1397000"/>
          <a:ext cx="8763000" cy="3403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59079">
                  <a:extLst>
                    <a:ext uri="{9D8B030D-6E8A-4147-A177-3AD203B41FA5}">
                      <a16:colId xmlns:a16="http://schemas.microsoft.com/office/drawing/2014/main" val="2000155746"/>
                    </a:ext>
                  </a:extLst>
                </a:gridCol>
                <a:gridCol w="5303921">
                  <a:extLst>
                    <a:ext uri="{9D8B030D-6E8A-4147-A177-3AD203B41FA5}">
                      <a16:colId xmlns:a16="http://schemas.microsoft.com/office/drawing/2014/main" val="33304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Commandes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Description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1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git </a:t>
                      </a:r>
                      <a:r>
                        <a:rPr lang="fr-CA" err="1"/>
                        <a:t>add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Ajouter un fichier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commit </a:t>
                      </a:r>
                      <a:r>
                        <a:rPr lang="en-CA" dirty="0"/>
                        <a:t>[-m "</a:t>
                      </a:r>
                      <a:r>
                        <a:rPr lang="en-CA" dirty="0" err="1"/>
                        <a:t>commentaire</a:t>
                      </a:r>
                      <a:r>
                        <a:rPr lang="en-CA" dirty="0"/>
                        <a:t>"]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Cr</a:t>
                      </a:r>
                      <a:r>
                        <a:rPr lang="fr-CA" dirty="0" err="1"/>
                        <a:t>éer</a:t>
                      </a:r>
                      <a:r>
                        <a:rPr lang="fr-CA" dirty="0"/>
                        <a:t> un package d’un ensemble de fichiers.</a:t>
                      </a:r>
                    </a:p>
                    <a:p>
                      <a:r>
                        <a:rPr lang="en-CA" dirty="0"/>
                        <a:t>Si sans </a:t>
                      </a:r>
                      <a:r>
                        <a:rPr lang="en-CA" dirty="0" err="1"/>
                        <a:t>commentaire</a:t>
                      </a:r>
                      <a:r>
                        <a:rPr lang="en-CA" dirty="0"/>
                        <a:t>, </a:t>
                      </a:r>
                      <a:r>
                        <a:rPr lang="en-CA" dirty="0" err="1"/>
                        <a:t>une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fenêtre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demandera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git pull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Récupérer des </a:t>
                      </a:r>
                      <a:r>
                        <a:rPr lang="fr-CA" err="1"/>
                        <a:t>commits</a:t>
                      </a:r>
                      <a:r>
                        <a:rPr lang="fr-CA"/>
                        <a:t> sur le repository sur le serveur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7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git push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Envoyer des </a:t>
                      </a:r>
                      <a:r>
                        <a:rPr lang="fr-CA" err="1"/>
                        <a:t>commits</a:t>
                      </a:r>
                      <a:r>
                        <a:rPr lang="fr-CA"/>
                        <a:t> ou des merges sur le repository sur le serveur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4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git merge/git rebase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/>
                        <a:t>Prendre le contenu d’une branche et le coller sur une autre branche, mettre à jour deux branches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9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</a:t>
                      </a:r>
                      <a:r>
                        <a:rPr lang="fr-CA" dirty="0" err="1"/>
                        <a:t>checkout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Changer de branche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9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578604"/>
            <a:ext cx="7772400" cy="533400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solidFill>
                  <a:schemeClr val="accent2"/>
                </a:solidFill>
              </a:rPr>
              <a:t>Vocabulaire</a:t>
            </a:r>
            <a:r>
              <a:rPr lang="en-US" sz="4400" dirty="0">
                <a:solidFill>
                  <a:schemeClr val="accent2"/>
                </a:solidFill>
              </a:rPr>
              <a:t> Git et GitHub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8FE35842-09D5-4B25-8C45-9C996CE1B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32598"/>
              </p:ext>
            </p:extLst>
          </p:nvPr>
        </p:nvGraphicFramePr>
        <p:xfrm>
          <a:off x="152400" y="1397000"/>
          <a:ext cx="8763000" cy="4770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59079">
                  <a:extLst>
                    <a:ext uri="{9D8B030D-6E8A-4147-A177-3AD203B41FA5}">
                      <a16:colId xmlns:a16="http://schemas.microsoft.com/office/drawing/2014/main" val="2000155746"/>
                    </a:ext>
                  </a:extLst>
                </a:gridCol>
                <a:gridCol w="5303921">
                  <a:extLst>
                    <a:ext uri="{9D8B030D-6E8A-4147-A177-3AD203B41FA5}">
                      <a16:colId xmlns:a16="http://schemas.microsoft.com/office/drawing/2014/main" val="33304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Termes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Description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1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Repository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Dossier principal d’un projet (généralement une solution mais pourrait en contenir plusieurs)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0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Commit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/>
                        <a:t>Modification(s) sur les fichiers associée(s) à un commentaire, date/heure, utilisateur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8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Merge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Fusionner les changements d’une branche B vers une branche 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6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Pull </a:t>
                      </a:r>
                      <a:r>
                        <a:rPr lang="fr-CA" err="1"/>
                        <a:t>Request</a:t>
                      </a:r>
                      <a:r>
                        <a:rPr lang="fr-CA"/>
                        <a:t> (GitHub)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Demande de merge : permet la vérification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6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Issues (GitHub)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Erreurs/questionnement sur l’application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Branch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C’est une version indépendante du code. </a:t>
                      </a:r>
                    </a:p>
                    <a:p>
                      <a:endParaRPr lang="fr-CA" dirty="0"/>
                    </a:p>
                    <a:p>
                      <a:r>
                        <a:rPr lang="fr-CA" dirty="0"/>
                        <a:t>Regroupe habituellement  une fonctionnalité de l’application, un sprint en mode Agile, ou un spike (test de développement effectué en parallèle), ou une version officielle poussée en production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1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Repositories</a:t>
            </a:r>
            <a:br>
              <a:rPr lang="en-US" sz="2800" b="1" dirty="0">
                <a:solidFill>
                  <a:schemeClr val="accent2"/>
                </a:solidFill>
              </a:rPr>
            </a:br>
            <a:endParaRPr lang="en-US" sz="28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Création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Visibilité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Accès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46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B7DAF-E106-44D6-B9EB-E31148318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1"/>
            <a:ext cx="9144000" cy="744522"/>
          </a:xfrm>
        </p:spPr>
        <p:txBody>
          <a:bodyPr>
            <a:normAutofit/>
          </a:bodyPr>
          <a:lstStyle/>
          <a:p>
            <a:r>
              <a:rPr lang="fr-CA" sz="2800" dirty="0"/>
              <a:t>Créer un </a:t>
            </a:r>
            <a:r>
              <a:rPr lang="fr-CA" sz="2800" i="1" dirty="0"/>
              <a:t>repository</a:t>
            </a:r>
            <a:r>
              <a:rPr lang="fr-CA" sz="2800" dirty="0"/>
              <a:t> et lui donner un nom </a:t>
            </a:r>
            <a:r>
              <a:rPr lang="fr-CA" sz="2800" dirty="0">
                <a:solidFill>
                  <a:schemeClr val="tx2"/>
                </a:solidFill>
              </a:rPr>
              <a:t>SIGNIFICATIF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E598A-86F0-44FB-9932-9DAAF2B736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8600" y="1371600"/>
            <a:ext cx="8686800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CA" b="1" dirty="0">
                <a:solidFill>
                  <a:srgbClr val="7030A0"/>
                </a:solidFill>
                <a:latin typeface="Calibri"/>
                <a:cs typeface="Calibri"/>
              </a:rPr>
              <a:t>         A23_3W6</a:t>
            </a:r>
            <a:r>
              <a:rPr lang="fr-CA" b="1" dirty="0">
                <a:solidFill>
                  <a:srgbClr val="7030A0"/>
                </a:solidFill>
                <a:effectLst/>
                <a:latin typeface="Calibri"/>
                <a:cs typeface="Calibri"/>
              </a:rPr>
              <a:t>_TP_ NOM_PRENOM</a:t>
            </a:r>
            <a:endParaRPr lang="en-CA" dirty="0">
              <a:latin typeface="Calibri"/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700EE0-0A65-4FC8-8CCE-32D4BDE3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3371429" cy="3638095"/>
          </a:xfrm>
          <a:prstGeom prst="rect">
            <a:avLst/>
          </a:prstGeom>
        </p:spPr>
      </p:pic>
      <p:pic>
        <p:nvPicPr>
          <p:cNvPr id="7" name="Image 6" descr="Une image contenant chat, mammifère, assis, regardant&#10;&#10;Description générée automatiquement">
            <a:extLst>
              <a:ext uri="{FF2B5EF4-FFF2-40B4-BE49-F238E27FC236}">
                <a16:creationId xmlns:a16="http://schemas.microsoft.com/office/drawing/2014/main" id="{993AF2DE-3EF4-486F-B7CC-75D40EF7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29" y="1803632"/>
            <a:ext cx="2225083" cy="414845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3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2375DD71-5BB7-447C-BA30-C25D4B0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46357"/>
            <a:ext cx="4945408" cy="5577476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91B5317-26EE-4DC0-A3BF-387AE2F959B0}"/>
              </a:ext>
            </a:extLst>
          </p:cNvPr>
          <p:cNvCxnSpPr>
            <a:cxnSpLocks/>
          </p:cNvCxnSpPr>
          <p:nvPr/>
        </p:nvCxnSpPr>
        <p:spPr>
          <a:xfrm flipV="1">
            <a:off x="914400" y="3428999"/>
            <a:ext cx="3048000" cy="762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7B36C63-5923-46EE-985B-D8D80143F0F7}"/>
              </a:ext>
            </a:extLst>
          </p:cNvPr>
          <p:cNvCxnSpPr/>
          <p:nvPr/>
        </p:nvCxnSpPr>
        <p:spPr>
          <a:xfrm>
            <a:off x="914400" y="3505200"/>
            <a:ext cx="3048000" cy="76199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B9A606-27D5-4F79-8389-8C766A0F304E}"/>
              </a:ext>
            </a:extLst>
          </p:cNvPr>
          <p:cNvCxnSpPr>
            <a:cxnSpLocks/>
          </p:cNvCxnSpPr>
          <p:nvPr/>
        </p:nvCxnSpPr>
        <p:spPr>
          <a:xfrm>
            <a:off x="914400" y="3581401"/>
            <a:ext cx="3048000" cy="104467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E70DAE8-912B-EC99-5A99-2CC01F726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0"/>
            <a:ext cx="9067800" cy="634167"/>
          </a:xfrm>
        </p:spPr>
        <p:txBody>
          <a:bodyPr>
            <a:normAutofit/>
          </a:bodyPr>
          <a:lstStyle/>
          <a:p>
            <a:r>
              <a:rPr lang="fr-CA" dirty="0"/>
              <a:t>Créer un repository</a:t>
            </a:r>
          </a:p>
        </p:txBody>
      </p:sp>
    </p:spTree>
    <p:extLst>
      <p:ext uri="{BB962C8B-B14F-4D97-AF65-F5344CB8AC3E}">
        <p14:creationId xmlns:p14="http://schemas.microsoft.com/office/powerpoint/2010/main" val="287488185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1170</Words>
  <Application>Microsoft Office PowerPoint</Application>
  <PresentationFormat>Affichage à l'écran (4:3)</PresentationFormat>
  <Paragraphs>205</Paragraphs>
  <Slides>37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Rétrospective</vt:lpstr>
      <vt:lpstr>Programmation Web Transactionnelle</vt:lpstr>
      <vt:lpstr>Présentation PowerPoint</vt:lpstr>
      <vt:lpstr>GitHub versus Git</vt:lpstr>
      <vt:lpstr>Éléments utiles de GitHub</vt:lpstr>
      <vt:lpstr>Git système de gestion de version</vt:lpstr>
      <vt:lpstr>Vocabulaire Git et GitHub</vt:lpstr>
      <vt:lpstr>Présentation PowerPoint</vt:lpstr>
      <vt:lpstr>Créer un repository et lui donner un nom SIGNIFICATIF</vt:lpstr>
      <vt:lpstr>Créer un repository</vt:lpstr>
      <vt:lpstr>Donner des accès</vt:lpstr>
      <vt:lpstr>Fichier .gitignore</vt:lpstr>
      <vt:lpstr>Présentation PowerPoint</vt:lpstr>
      <vt:lpstr>GitKraken</vt:lpstr>
      <vt:lpstr>Clone: URL</vt:lpstr>
      <vt:lpstr>Clone: GitHub</vt:lpstr>
      <vt:lpstr>Modifications</vt:lpstr>
      <vt:lpstr>Modification(s): valider, commenter, commit, push</vt:lpstr>
      <vt:lpstr>Commit: Commentaire PERTINENT!</vt:lpstr>
      <vt:lpstr>Visuellement: Local, Remote ou les deux?</vt:lpstr>
      <vt:lpstr>Le mantra du cours:</vt:lpstr>
      <vt:lpstr>GitHub: Historique des commits</vt:lpstr>
      <vt:lpstr>Présentation PowerPoint</vt:lpstr>
      <vt:lpstr>Présentation PowerPoint</vt:lpstr>
      <vt:lpstr>Démontration guidée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Repositories du cours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5</cp:revision>
  <dcterms:created xsi:type="dcterms:W3CDTF">2012-04-23T14:57:20Z</dcterms:created>
  <dcterms:modified xsi:type="dcterms:W3CDTF">2023-09-12T20:02:44Z</dcterms:modified>
</cp:coreProperties>
</file>